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5" r:id="rId2"/>
    <p:sldId id="263" r:id="rId3"/>
    <p:sldId id="258" r:id="rId4"/>
    <p:sldId id="262" r:id="rId5"/>
    <p:sldId id="276" r:id="rId6"/>
    <p:sldId id="266" r:id="rId7"/>
    <p:sldId id="271" r:id="rId8"/>
    <p:sldId id="264" r:id="rId9"/>
    <p:sldId id="267" r:id="rId10"/>
    <p:sldId id="268" r:id="rId11"/>
    <p:sldId id="272" r:id="rId12"/>
    <p:sldId id="277" r:id="rId13"/>
    <p:sldId id="273" r:id="rId14"/>
    <p:sldId id="270" r:id="rId15"/>
    <p:sldId id="279" r:id="rId16"/>
    <p:sldId id="280" r:id="rId17"/>
    <p:sldId id="283" r:id="rId18"/>
    <p:sldId id="284" r:id="rId19"/>
    <p:sldId id="281" r:id="rId20"/>
    <p:sldId id="282" r:id="rId21"/>
    <p:sldId id="285" r:id="rId22"/>
    <p:sldId id="288" r:id="rId23"/>
    <p:sldId id="287" r:id="rId24"/>
    <p:sldId id="289" r:id="rId25"/>
    <p:sldId id="290" r:id="rId26"/>
    <p:sldId id="291" r:id="rId27"/>
    <p:sldId id="293" r:id="rId28"/>
    <p:sldId id="294" r:id="rId29"/>
    <p:sldId id="295" r:id="rId30"/>
    <p:sldId id="296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A9D18E"/>
    <a:srgbClr val="000000"/>
    <a:srgbClr val="D6DCE5"/>
    <a:srgbClr val="EE0000"/>
    <a:srgbClr val="EC424A"/>
    <a:srgbClr val="B4C7E7"/>
    <a:srgbClr val="C00000"/>
    <a:srgbClr val="FF1515"/>
    <a:srgbClr val="F63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41" autoAdjust="0"/>
  </p:normalViewPr>
  <p:slideViewPr>
    <p:cSldViewPr snapToGrid="0" showGuides="1">
      <p:cViewPr varScale="1">
        <p:scale>
          <a:sx n="76" d="100"/>
          <a:sy n="76" d="100"/>
        </p:scale>
        <p:origin x="91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C509C-F59B-43AF-A9EE-F3A414EAAE56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C93A7-B1F3-454A-A230-F9074DA5B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1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81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69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0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28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69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92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62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70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Sample/leaf =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N_est</a:t>
            </a:r>
            <a:r>
              <a:rPr lang="en-US" dirty="0"/>
              <a:t> = 400</a:t>
            </a:r>
          </a:p>
          <a:p>
            <a:r>
              <a:rPr lang="en-US" dirty="0" err="1"/>
              <a:t>Max_feat</a:t>
            </a:r>
            <a:r>
              <a:rPr lang="en-US" dirty="0"/>
              <a:t> = 390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30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Sample/leaf = 4</a:t>
            </a:r>
          </a:p>
          <a:p>
            <a:r>
              <a:rPr lang="en-US" dirty="0" err="1"/>
              <a:t>N_est</a:t>
            </a:r>
            <a:r>
              <a:rPr lang="en-US" dirty="0"/>
              <a:t> = 500</a:t>
            </a:r>
          </a:p>
          <a:p>
            <a:r>
              <a:rPr lang="en-US" dirty="0" err="1"/>
              <a:t>Max_feat</a:t>
            </a:r>
            <a:r>
              <a:rPr lang="en-US" dirty="0"/>
              <a:t> = 390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8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7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84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6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968,9-255,6=713,3</a:t>
            </a:r>
          </a:p>
          <a:p>
            <a:r>
              <a:rPr lang="en-US" dirty="0"/>
              <a:t>5% -&gt; 291,27</a:t>
            </a:r>
          </a:p>
          <a:p>
            <a:r>
              <a:rPr lang="en-US" dirty="0"/>
              <a:t>95% -&gt; 933,24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07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910,2-32,5=877,7</a:t>
            </a:r>
          </a:p>
          <a:p>
            <a:r>
              <a:rPr lang="en-US" dirty="0"/>
              <a:t>5% -&gt; 76,39</a:t>
            </a:r>
          </a:p>
          <a:p>
            <a:r>
              <a:rPr lang="en-US" dirty="0"/>
              <a:t>95% -&gt; 866,32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C93A7-B1F3-454A-A230-F9074DA5B0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4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127E-9717-4611-87A8-09E1EAB81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D4B326-FA94-44DC-BF9F-DC6A76AA0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7C327-202B-4D14-B6BE-8CFD6A459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7CF24-1DB1-4000-A0D9-2E685FF08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E2506-05CC-4917-BF02-44CEF5035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26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A6D15-D3CD-44AD-8072-503E5BE4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577F48-E371-456A-AA9C-F77EC67B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18EB6-4E36-45C8-93E5-2535CF56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A264D-0661-42E4-AEEE-87005AC6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23F6D-A365-486E-AC6A-F6E655A3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2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AD98AD-4F35-4AF1-B798-5AF1B58D16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5863B-A013-421C-8ED5-40715FB9A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49E55-D591-479D-B5C6-CF2205CF7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DE1E9-A210-4C09-A562-FA5D6DEA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E57D5-4CB8-4E65-99A0-B25AD6DF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8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E9F2-82FF-41A2-883F-67231EB4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52D74-122D-4DCE-B29D-C68F9D353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D4844-BECF-4FAD-A6AA-96653267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865FE-BC5D-4DFA-BF60-DAC7B1B4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FFEE9-F841-4CD1-B92D-0EA936E4A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3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779C-B0E7-413A-A181-B5E2516F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C51F7-0F67-4362-B060-FE5F843F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7BC23-5A6E-40B7-BE17-AEAC4462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50417-B187-443E-B294-2C6DAB92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BF81B-FA3E-4D90-ADDB-365F2B38C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33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752B-53CF-43E9-BA2A-AC844D7A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4DC69-7FE0-4A17-8906-21B565C62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0AAFD-925E-4F25-95FA-982BDD5C6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A30AB-7FE1-4E7C-B909-1ACF865E4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DDA14-EA93-43AC-BA6A-DF8C12297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EB817-D16D-489E-8E0A-C1E0E3CB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72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7E7DA-A819-4D9A-B7B6-A87798300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2D48A-70DC-4843-B185-E4E3C7074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32BA5-D97A-4A04-8C5D-0C3D4E73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2C482-8290-4A87-8688-9C3D10917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F54BE-BBAD-460D-BFC7-D396C5328E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B1B4A9-00C0-4E44-AA40-C05EB79E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008CD-A04A-4A46-900E-8484AEB7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A43C0-19BC-4F02-B0FE-FB5A2F08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8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E9FB-373D-4778-BDEE-11C612689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FA7AA-D529-4304-B9E8-B80C6B5E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666FB-7D39-4C83-96F7-C65C93F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8CE94A-2402-4959-93B6-7DDA2BA4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7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C4D48-8670-4D69-9F2D-F491DDBBF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9BF7E-8731-4DF1-900B-03C2B3EF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FA871-CD3D-4310-9E98-502630C5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4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0D3C-D130-4266-A68B-28CB7E106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F6D7C-82C6-47EB-8809-9F3F7DC64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E9CD5-81AE-4E82-AF30-C2E75FAB4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9B64A-CA08-4FAC-8BAF-F4842A61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04720-F7B7-4BE4-A191-F543B0D9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13128-CEEB-40E9-B192-B0D34BBF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3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85FC-4AC6-4B23-8FAE-844B3D50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0E14F-8F4E-4A6A-BFA2-7415C0296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53486-CDEB-4B3B-9995-BF16B28B0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6CC21-E06B-46CB-AD7C-EDB48EAB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DCE6F-8640-47FB-B5E1-DE712832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0150A-31D3-4E8F-A96E-A82560EA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1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5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221EEE-AB2E-41B4-8908-F182FA74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A6757-868A-4B5C-AFDD-BAF0DD2D1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6AE1E-5166-4071-BE23-F361ADFBD3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00475-B398-4327-8963-A9A1B862D0B5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96518-5CDC-4A43-9355-E99AECEB3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F1653-CE8B-416F-A5C7-3FC4CC9CD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386BE-02F9-4626-A54D-65AAF46A9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1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20000" sy="2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477980" y="1122363"/>
            <a:ext cx="4123201" cy="3204134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2"/>
              </a:solidFill>
            </a:endParaRPr>
          </a:p>
          <a:p>
            <a:pPr algn="ctr"/>
            <a:r>
              <a:rPr lang="en-US" sz="4400" dirty="0">
                <a:solidFill>
                  <a:schemeClr val="tx2"/>
                </a:solidFill>
              </a:rPr>
              <a:t>Minor project</a:t>
            </a:r>
            <a:endParaRPr lang="en-US" sz="2400" dirty="0">
              <a:solidFill>
                <a:schemeClr val="tx2"/>
              </a:solidFill>
            </a:endParaRPr>
          </a:p>
          <a:p>
            <a:pPr algn="ctr"/>
            <a:endParaRPr lang="en-US" sz="3200" dirty="0">
              <a:solidFill>
                <a:schemeClr val="tx2"/>
              </a:solidFill>
            </a:endParaRPr>
          </a:p>
          <a:p>
            <a:pPr algn="ctr"/>
            <a:r>
              <a:rPr lang="en-US" sz="3200" dirty="0">
                <a:solidFill>
                  <a:schemeClr val="tx2"/>
                </a:solidFill>
              </a:rPr>
              <a:t>RTI prediction model</a:t>
            </a:r>
          </a:p>
          <a:p>
            <a:pPr algn="ctr"/>
            <a:endParaRPr lang="en-US" sz="3200" dirty="0">
              <a:solidFill>
                <a:schemeClr val="tx2"/>
              </a:solidFill>
            </a:endParaRPr>
          </a:p>
          <a:p>
            <a:pPr algn="ctr"/>
            <a:endParaRPr lang="en-US" sz="3200" dirty="0">
              <a:solidFill>
                <a:schemeClr val="tx2"/>
              </a:solidFill>
            </a:endParaRPr>
          </a:p>
          <a:p>
            <a:pPr algn="ctr"/>
            <a:endParaRPr lang="en-US" sz="3200" dirty="0">
              <a:solidFill>
                <a:schemeClr val="tx2"/>
              </a:solidFill>
            </a:endParaRPr>
          </a:p>
          <a:p>
            <a:pPr algn="ctr"/>
            <a:endParaRPr lang="en-US" sz="3200" dirty="0">
              <a:solidFill>
                <a:schemeClr val="tx2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2C4FD6-966F-465F-A7AC-33E209552831}"/>
              </a:ext>
            </a:extLst>
          </p:cNvPr>
          <p:cNvCxnSpPr>
            <a:cxnSpLocks/>
          </p:cNvCxnSpPr>
          <p:nvPr/>
        </p:nvCxnSpPr>
        <p:spPr>
          <a:xfrm flipV="1">
            <a:off x="319097" y="1122363"/>
            <a:ext cx="0" cy="3220716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B69F09-228A-4220-ACA9-5169E6EE5803}"/>
              </a:ext>
            </a:extLst>
          </p:cNvPr>
          <p:cNvSpPr txBox="1"/>
          <p:nvPr/>
        </p:nvSpPr>
        <p:spPr>
          <a:xfrm>
            <a:off x="477980" y="4906660"/>
            <a:ext cx="4356666" cy="70788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tx2"/>
                </a:solidFill>
              </a:rPr>
              <a:t>Supervisor: Dr. Saer Samanipour</a:t>
            </a:r>
          </a:p>
          <a:p>
            <a:pPr algn="just"/>
            <a:r>
              <a:rPr lang="en-US" sz="2000" dirty="0">
                <a:solidFill>
                  <a:schemeClr val="tx2"/>
                </a:solidFill>
              </a:rPr>
              <a:t>Daily supervisor: Denice van Herwerden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850822-AD95-4C15-B555-2B269B3904F3}"/>
              </a:ext>
            </a:extLst>
          </p:cNvPr>
          <p:cNvSpPr txBox="1"/>
          <p:nvPr/>
        </p:nvSpPr>
        <p:spPr>
          <a:xfrm>
            <a:off x="2238683" y="3757775"/>
            <a:ext cx="2521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Alex Nikolopoulos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35D876-D948-4706-A37C-906E16161C9A}"/>
              </a:ext>
            </a:extLst>
          </p:cNvPr>
          <p:cNvCxnSpPr>
            <a:cxnSpLocks/>
          </p:cNvCxnSpPr>
          <p:nvPr/>
        </p:nvCxnSpPr>
        <p:spPr>
          <a:xfrm>
            <a:off x="701714" y="3672191"/>
            <a:ext cx="367573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EF37482-F1F1-4633-8E43-0B0C73758F42}"/>
              </a:ext>
            </a:extLst>
          </p:cNvPr>
          <p:cNvSpPr txBox="1"/>
          <p:nvPr/>
        </p:nvSpPr>
        <p:spPr>
          <a:xfrm>
            <a:off x="6608326" y="2003449"/>
            <a:ext cx="3955911" cy="2123658"/>
          </a:xfrm>
          <a:prstGeom prst="rect">
            <a:avLst/>
          </a:prstGeom>
          <a:noFill/>
          <a:effectLst>
            <a:glow rad="11938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0"/>
                <a:effectLst>
                  <a:glow rad="762000">
                    <a:schemeClr val="accent6">
                      <a:lumMod val="60000"/>
                      <a:lumOff val="40000"/>
                      <a:alpha val="85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short story about the progress so far</a:t>
            </a:r>
          </a:p>
        </p:txBody>
      </p:sp>
    </p:spTree>
    <p:extLst>
      <p:ext uri="{BB962C8B-B14F-4D97-AF65-F5344CB8AC3E}">
        <p14:creationId xmlns:p14="http://schemas.microsoft.com/office/powerpoint/2010/main" val="3526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Regression model – Optimization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5719BEC-2D2B-4BAD-BD4E-834F8162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23" y="1757265"/>
            <a:ext cx="5715000" cy="381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7CF351-14E5-469D-840E-8EFC2A33827F}"/>
              </a:ext>
            </a:extLst>
          </p:cNvPr>
          <p:cNvSpPr txBox="1"/>
          <p:nvPr/>
        </p:nvSpPr>
        <p:spPr>
          <a:xfrm>
            <a:off x="1250826" y="963407"/>
            <a:ext cx="3517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Number of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A0B775-F871-40C7-BA63-99D46543FAE9}"/>
              </a:ext>
            </a:extLst>
          </p:cNvPr>
          <p:cNvSpPr txBox="1"/>
          <p:nvPr/>
        </p:nvSpPr>
        <p:spPr>
          <a:xfrm>
            <a:off x="7590712" y="963408"/>
            <a:ext cx="3517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Minimum samples per leaf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D61D3A-A265-4CF2-8FA8-D3F80BD9144E}"/>
              </a:ext>
            </a:extLst>
          </p:cNvPr>
          <p:cNvCxnSpPr>
            <a:cxnSpLocks/>
          </p:cNvCxnSpPr>
          <p:nvPr/>
        </p:nvCxnSpPr>
        <p:spPr>
          <a:xfrm>
            <a:off x="195942" y="1470570"/>
            <a:ext cx="11880981" cy="0"/>
          </a:xfrm>
          <a:prstGeom prst="line">
            <a:avLst/>
          </a:prstGeom>
          <a:ln w="1905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969C58A-9506-483F-BD03-0927818CC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7" y="1757265"/>
            <a:ext cx="5715000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8F13E2-F36F-4702-B0E9-408DAAF1266F}"/>
              </a:ext>
            </a:extLst>
          </p:cNvPr>
          <p:cNvSpPr txBox="1"/>
          <p:nvPr/>
        </p:nvSpPr>
        <p:spPr>
          <a:xfrm>
            <a:off x="115078" y="5907589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 significant difference above 300 trees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A3600-F8B0-42E8-8A7F-3CDB11BECEB4}"/>
              </a:ext>
            </a:extLst>
          </p:cNvPr>
          <p:cNvSpPr txBox="1"/>
          <p:nvPr/>
        </p:nvSpPr>
        <p:spPr>
          <a:xfrm>
            <a:off x="6361923" y="5954245"/>
            <a:ext cx="571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Lower values improve the accuracy of the model</a:t>
            </a:r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884A378B-819E-43CE-B5FE-E0F6AC139C16}"/>
              </a:ext>
            </a:extLst>
          </p:cNvPr>
          <p:cNvSpPr/>
          <p:nvPr/>
        </p:nvSpPr>
        <p:spPr>
          <a:xfrm>
            <a:off x="4257031" y="2149193"/>
            <a:ext cx="3146092" cy="2492190"/>
          </a:xfrm>
          <a:prstGeom prst="foldedCorner">
            <a:avLst>
              <a:gd name="adj" fmla="val 2397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2">
                    <a:lumMod val="25000"/>
                  </a:schemeClr>
                </a:solidFill>
              </a:rPr>
              <a:t>We have the optimized parameters. Let’s build the model!</a:t>
            </a:r>
          </a:p>
        </p:txBody>
      </p:sp>
    </p:spTree>
    <p:extLst>
      <p:ext uri="{BB962C8B-B14F-4D97-AF65-F5344CB8AC3E}">
        <p14:creationId xmlns:p14="http://schemas.microsoft.com/office/powerpoint/2010/main" val="121001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3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Regression model – Amide dataset</a:t>
            </a:r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0C14D55F-A46E-4C62-AB04-B61E4E8B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7" y="1123950"/>
            <a:ext cx="5715000" cy="3810000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11536"/>
              </p:ext>
            </p:extLst>
          </p:nvPr>
        </p:nvGraphicFramePr>
        <p:xfrm>
          <a:off x="6457084" y="1123950"/>
          <a:ext cx="5182466" cy="3683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846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908620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Most important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Mannhold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Crippen's </a:t>
                      </a:r>
                      <a:r>
                        <a:rPr lang="en-US" dirty="0" err="1"/>
                        <a:t>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carbon atoms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XLogP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Bond information content index (neighborhood symmetry of 0-order)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Molar refractivity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Smallest absolute eigenvalue of Burden modified matrix-n 2/ weighted by relative I-state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777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B21C1-B87D-44B3-AAFB-D993D41C1557}"/>
              </a:ext>
            </a:extLst>
          </p:cNvPr>
          <p:cNvSpPr txBox="1"/>
          <p:nvPr/>
        </p:nvSpPr>
        <p:spPr>
          <a:xfrm>
            <a:off x="1024034" y="5121185"/>
            <a:ext cx="6291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0.95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0.77</a:t>
            </a:r>
          </a:p>
          <a:p>
            <a:r>
              <a:rPr lang="en-US" sz="2400" dirty="0"/>
              <a:t>Cross validation 5-fold average = 0.77</a:t>
            </a:r>
          </a:p>
        </p:txBody>
      </p:sp>
    </p:spTree>
    <p:extLst>
      <p:ext uri="{BB962C8B-B14F-4D97-AF65-F5344CB8AC3E}">
        <p14:creationId xmlns:p14="http://schemas.microsoft.com/office/powerpoint/2010/main" val="11348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Regression model – Greek dataset </a:t>
            </a:r>
            <a:r>
              <a:rPr lang="en-US" sz="2800" i="1" dirty="0">
                <a:solidFill>
                  <a:schemeClr val="tx2"/>
                </a:solidFill>
              </a:rPr>
              <a:t>(Not fully optimized)</a:t>
            </a:r>
            <a:endParaRPr lang="en-US" sz="32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77021"/>
              </p:ext>
            </p:extLst>
          </p:nvPr>
        </p:nvGraphicFramePr>
        <p:xfrm>
          <a:off x="6457084" y="1123950"/>
          <a:ext cx="5182466" cy="4221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846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908620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Most important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Estrada-like index from topological distance matrix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Z-modified information content index (neighborhood symmetry of 2-order)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double bonds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Average molecular weight (Molecular weight / Total number of atoms)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Z-modified information content index (neighborhood symmetry of 5-order)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Z-modified information content index (neighborhood symmetry of 4-order)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Complexity of a molecule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77771"/>
                  </a:ext>
                </a:extLst>
              </a:tr>
            </a:tbl>
          </a:graphicData>
        </a:graphic>
      </p:graphicFrame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4903FB8-46A0-4C32-9851-52938065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9" y="1123950"/>
            <a:ext cx="57150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F7D9B3-6C81-42FB-8EEE-7BFB9E8D6067}"/>
              </a:ext>
            </a:extLst>
          </p:cNvPr>
          <p:cNvSpPr txBox="1"/>
          <p:nvPr/>
        </p:nvSpPr>
        <p:spPr>
          <a:xfrm>
            <a:off x="1024034" y="5121185"/>
            <a:ext cx="5274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0.97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0.85</a:t>
            </a:r>
          </a:p>
          <a:p>
            <a:r>
              <a:rPr lang="en-US" sz="2400" dirty="0"/>
              <a:t>Cross validation 5-fold average = 0.84</a:t>
            </a:r>
          </a:p>
        </p:txBody>
      </p:sp>
    </p:spTree>
    <p:extLst>
      <p:ext uri="{BB962C8B-B14F-4D97-AF65-F5344CB8AC3E}">
        <p14:creationId xmlns:p14="http://schemas.microsoft.com/office/powerpoint/2010/main" val="275555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Applicability domain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BC5CB-7AB3-4EFD-B113-257FF5FC02C4}"/>
              </a:ext>
            </a:extLst>
          </p:cNvPr>
          <p:cNvSpPr txBox="1"/>
          <p:nvPr/>
        </p:nvSpPr>
        <p:spPr>
          <a:xfrm>
            <a:off x="643812" y="1015873"/>
            <a:ext cx="699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The leverage of every compound to the training set was calculated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7B8F326-A1A8-4EBF-AD56-E259C7D06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3" y="1654629"/>
            <a:ext cx="57150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24E84-3D6E-4E1F-8563-AB1D07ACD548}"/>
              </a:ext>
            </a:extLst>
          </p:cNvPr>
          <p:cNvSpPr txBox="1"/>
          <p:nvPr/>
        </p:nvSpPr>
        <p:spPr>
          <a:xfrm>
            <a:off x="8724122" y="3244334"/>
            <a:ext cx="139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be done…</a:t>
            </a:r>
          </a:p>
        </p:txBody>
      </p:sp>
    </p:spTree>
    <p:extLst>
      <p:ext uri="{BB962C8B-B14F-4D97-AF65-F5344CB8AC3E}">
        <p14:creationId xmlns:p14="http://schemas.microsoft.com/office/powerpoint/2010/main" val="217789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04307A-D42B-4343-AF59-B06A1DAC1336}"/>
              </a:ext>
            </a:extLst>
          </p:cNvPr>
          <p:cNvSpPr txBox="1"/>
          <p:nvPr/>
        </p:nvSpPr>
        <p:spPr>
          <a:xfrm>
            <a:off x="1563417" y="2826542"/>
            <a:ext cx="84560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NEW SLIDES FROM NOW ON!</a:t>
            </a:r>
          </a:p>
        </p:txBody>
      </p:sp>
    </p:spTree>
    <p:extLst>
      <p:ext uri="{BB962C8B-B14F-4D97-AF65-F5344CB8AC3E}">
        <p14:creationId xmlns:p14="http://schemas.microsoft.com/office/powerpoint/2010/main" val="1445537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– Amide 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BB5462C-0F17-421C-8A7A-945E4EE77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58" y="95044"/>
            <a:ext cx="4623699" cy="308631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7F6429A-6153-4F02-94DA-F5F27962B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02" y="3315854"/>
            <a:ext cx="5176945" cy="3455611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5284308-9188-493E-84E1-ED6A59654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836" y="3315854"/>
            <a:ext cx="5176945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98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1116498" y="655128"/>
            <a:ext cx="4613919" cy="149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– Greek dataset</a:t>
            </a:r>
            <a:endParaRPr lang="en-US" sz="4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80FE644-AAB6-438C-8E72-0C2FF4C0F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458" y="95044"/>
            <a:ext cx="4623699" cy="308631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F2E33BE9-631A-40BE-801A-61CBEA53E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42" y="3315854"/>
            <a:ext cx="5176945" cy="345561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1F9E7C81-12B6-4463-93AA-B638FC63E0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56" y="3315854"/>
            <a:ext cx="5176945" cy="345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63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Regression model – Amide dataset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459310"/>
              </p:ext>
            </p:extLst>
          </p:nvPr>
        </p:nvGraphicFramePr>
        <p:xfrm>
          <a:off x="6457084" y="1123950"/>
          <a:ext cx="5182466" cy="314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846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908620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Most important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C2SP2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777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B21C1-B87D-44B3-AAFB-D993D41C1557}"/>
              </a:ext>
            </a:extLst>
          </p:cNvPr>
          <p:cNvSpPr txBox="1"/>
          <p:nvPr/>
        </p:nvSpPr>
        <p:spPr>
          <a:xfrm>
            <a:off x="1024034" y="5121185"/>
            <a:ext cx="6291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0.94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0.75</a:t>
            </a:r>
          </a:p>
          <a:p>
            <a:r>
              <a:rPr lang="en-US" sz="2400" dirty="0"/>
              <a:t>Cross validation 5-fold average = 0.74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8D0FFFA2-43F8-497E-ADC8-9EFA062F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88482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1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Amide dataset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/>
        </p:nvGraphicFramePr>
        <p:xfrm>
          <a:off x="6457084" y="1123950"/>
          <a:ext cx="5182466" cy="536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4979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757487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C2SP2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7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MPC10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356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piPC2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946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PubchemFP11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1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WTPT-5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079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300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MATS1e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69204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4EB21C1-B87D-44B3-AAFB-D993D41C1557}"/>
              </a:ext>
            </a:extLst>
          </p:cNvPr>
          <p:cNvSpPr txBox="1"/>
          <p:nvPr/>
        </p:nvSpPr>
        <p:spPr>
          <a:xfrm>
            <a:off x="1024034" y="5121185"/>
            <a:ext cx="6291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0.88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0.73</a:t>
            </a:r>
          </a:p>
          <a:p>
            <a:r>
              <a:rPr lang="en-US" sz="2400" dirty="0"/>
              <a:t>Cross validation 5-fold average = 0.70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FFFA2-43F8-497E-ADC8-9EFA062F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60" y="884828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Regression model – Greek dataset</a:t>
            </a:r>
            <a:endParaRPr lang="en-US" sz="32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26966"/>
              </p:ext>
            </p:extLst>
          </p:nvPr>
        </p:nvGraphicFramePr>
        <p:xfrm>
          <a:off x="6457084" y="1123950"/>
          <a:ext cx="5182466" cy="3144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846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908620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Most important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McGowan_Volume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834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nHBDon_Lipinski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4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MLFER_L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2137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807777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F7D9B3-6C81-42FB-8EEE-7BFB9E8D6067}"/>
              </a:ext>
            </a:extLst>
          </p:cNvPr>
          <p:cNvSpPr txBox="1"/>
          <p:nvPr/>
        </p:nvSpPr>
        <p:spPr>
          <a:xfrm>
            <a:off x="1024034" y="5121185"/>
            <a:ext cx="5274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0.96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0.83</a:t>
            </a:r>
          </a:p>
          <a:p>
            <a:r>
              <a:rPr lang="en-US" sz="2400" dirty="0"/>
              <a:t>Cross validation 5-fold average = 0.81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13BA50E-E605-4E88-9086-5853872A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87641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8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292F730-2BCE-4D25-AD53-3E488581D077}"/>
              </a:ext>
            </a:extLst>
          </p:cNvPr>
          <p:cNvSpPr/>
          <p:nvPr/>
        </p:nvSpPr>
        <p:spPr>
          <a:xfrm>
            <a:off x="498204" y="4660280"/>
            <a:ext cx="3210712" cy="727948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Descriptors acquisition - Calculation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067EC-AE40-46D9-8E21-B113D099B326}"/>
              </a:ext>
            </a:extLst>
          </p:cNvPr>
          <p:cNvSpPr txBox="1"/>
          <p:nvPr/>
        </p:nvSpPr>
        <p:spPr>
          <a:xfrm>
            <a:off x="498204" y="4791669"/>
            <a:ext cx="3210712" cy="46166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2756 descriptors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0ACE6-FF35-4273-B7E7-D3DDEAA7975E}"/>
              </a:ext>
            </a:extLst>
          </p:cNvPr>
          <p:cNvSpPr txBox="1"/>
          <p:nvPr/>
        </p:nvSpPr>
        <p:spPr>
          <a:xfrm>
            <a:off x="556665" y="1463737"/>
            <a:ext cx="3114927" cy="16312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dirty="0"/>
              <a:t>PaDEL is a tool to calculate: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1D descriptors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2D descriptors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3D descriptors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PubChem fingerprints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FDF48CB-281D-4261-AA71-9BF8633FE892}"/>
              </a:ext>
            </a:extLst>
          </p:cNvPr>
          <p:cNvSpPr/>
          <p:nvPr/>
        </p:nvSpPr>
        <p:spPr>
          <a:xfrm rot="5400000">
            <a:off x="1466730" y="3598032"/>
            <a:ext cx="1294793" cy="59715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64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Partial Regression model – Greek dataset</a:t>
            </a:r>
            <a:endParaRPr lang="en-US" sz="3200" i="1" dirty="0">
              <a:solidFill>
                <a:schemeClr val="tx2"/>
              </a:solidFill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E0F0A5B-DB76-40FB-B51E-441060186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009440"/>
              </p:ext>
            </p:extLst>
          </p:nvPr>
        </p:nvGraphicFramePr>
        <p:xfrm>
          <a:off x="6457084" y="1123950"/>
          <a:ext cx="5182466" cy="2402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846">
                  <a:extLst>
                    <a:ext uri="{9D8B030D-6E8A-4147-A177-3AD203B41FA5}">
                      <a16:colId xmlns:a16="http://schemas.microsoft.com/office/drawing/2014/main" val="1157726638"/>
                    </a:ext>
                  </a:extLst>
                </a:gridCol>
                <a:gridCol w="4908620">
                  <a:extLst>
                    <a:ext uri="{9D8B030D-6E8A-4147-A177-3AD203B41FA5}">
                      <a16:colId xmlns:a16="http://schemas.microsoft.com/office/drawing/2014/main" val="176887770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Used descriptors</a:t>
                      </a:r>
                    </a:p>
                  </a:txBody>
                  <a:tcPr marL="137160" marR="137160" marT="137160" marB="137160" anchor="ctr">
                    <a:solidFill>
                      <a:srgbClr val="A9D1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1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CrippenLogP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92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nBase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82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McGowan_Volume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90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CrippenMR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1162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MLFER_L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0326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4F7D9B3-6C81-42FB-8EEE-7BFB9E8D6067}"/>
              </a:ext>
            </a:extLst>
          </p:cNvPr>
          <p:cNvSpPr txBox="1"/>
          <p:nvPr/>
        </p:nvSpPr>
        <p:spPr>
          <a:xfrm>
            <a:off x="1024034" y="5121185"/>
            <a:ext cx="52741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(training set) = 0.87</a:t>
            </a:r>
          </a:p>
          <a:p>
            <a:r>
              <a:rPr lang="en-US" sz="2400" dirty="0"/>
              <a:t>R</a:t>
            </a:r>
            <a:r>
              <a:rPr lang="en-US" sz="2400" baseline="30000" dirty="0"/>
              <a:t>2</a:t>
            </a:r>
            <a:r>
              <a:rPr lang="en-US" sz="2400" dirty="0"/>
              <a:t> (test set) = 0.77</a:t>
            </a:r>
          </a:p>
          <a:p>
            <a:r>
              <a:rPr lang="en-US" sz="2400" dirty="0"/>
              <a:t>Cross validation 5-fold average = 0.74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BA50E-E605-4E88-9086-5853872A0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570" y="87641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Amide prediction of Norman RTIs</a:t>
            </a:r>
            <a:endParaRPr lang="en-US" sz="3200" i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AFBAF-96E2-41D4-AD1D-ADD50EE9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103" y="1182355"/>
            <a:ext cx="7089112" cy="47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70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Greek prediction of Norman RTIs</a:t>
            </a:r>
            <a:endParaRPr lang="en-US" sz="3200" i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AFBAF-96E2-41D4-AD1D-ADD50EE9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103" y="1182355"/>
            <a:ext cx="7089112" cy="47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6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Amide </a:t>
            </a:r>
            <a:r>
              <a:rPr lang="en-US" sz="3200" dirty="0" err="1">
                <a:solidFill>
                  <a:schemeClr val="tx2"/>
                </a:solidFill>
              </a:rPr>
              <a:t>LoHi</a:t>
            </a:r>
            <a:r>
              <a:rPr lang="en-US" sz="3200" dirty="0">
                <a:solidFill>
                  <a:schemeClr val="tx2"/>
                </a:solidFill>
              </a:rPr>
              <a:t> distributions</a:t>
            </a:r>
            <a:endParaRPr lang="en-US" sz="3200" i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EFE8-2BA8-49B5-834C-B30B82E21059}"/>
              </a:ext>
            </a:extLst>
          </p:cNvPr>
          <p:cNvSpPr txBox="1"/>
          <p:nvPr/>
        </p:nvSpPr>
        <p:spPr>
          <a:xfrm>
            <a:off x="1629716" y="1113953"/>
            <a:ext cx="2963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Lowest point 255.6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C0F18-8E6A-4CE9-934B-A937642E50A4}"/>
              </a:ext>
            </a:extLst>
          </p:cNvPr>
          <p:cNvSpPr txBox="1"/>
          <p:nvPr/>
        </p:nvSpPr>
        <p:spPr>
          <a:xfrm>
            <a:off x="7562777" y="1206173"/>
            <a:ext cx="3035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 point 968.9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124C944A-0E38-46D6-963A-B22D2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004677"/>
            <a:ext cx="5715000" cy="38100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C68408FD-E86F-4F29-BFCC-824EB96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2" y="200467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09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Greek </a:t>
            </a:r>
            <a:r>
              <a:rPr lang="en-US" sz="3200" dirty="0" err="1">
                <a:solidFill>
                  <a:schemeClr val="tx2"/>
                </a:solidFill>
              </a:rPr>
              <a:t>LoHi</a:t>
            </a:r>
            <a:r>
              <a:rPr lang="en-US" sz="3200" dirty="0">
                <a:solidFill>
                  <a:schemeClr val="tx2"/>
                </a:solidFill>
              </a:rPr>
              <a:t> distributions</a:t>
            </a:r>
            <a:endParaRPr lang="en-US" sz="3200" i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EFE8-2BA8-49B5-834C-B30B82E21059}"/>
              </a:ext>
            </a:extLst>
          </p:cNvPr>
          <p:cNvSpPr txBox="1"/>
          <p:nvPr/>
        </p:nvSpPr>
        <p:spPr>
          <a:xfrm>
            <a:off x="1721087" y="1113953"/>
            <a:ext cx="2780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Lowest point 32.5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C0F18-8E6A-4CE9-934B-A937642E50A4}"/>
              </a:ext>
            </a:extLst>
          </p:cNvPr>
          <p:cNvSpPr txBox="1"/>
          <p:nvPr/>
        </p:nvSpPr>
        <p:spPr>
          <a:xfrm>
            <a:off x="7562777" y="1206173"/>
            <a:ext cx="3035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 point 910.2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C944A-0E38-46D6-963A-B22D2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000" y="2004677"/>
            <a:ext cx="5715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408FD-E86F-4F29-BFCC-824EB96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00" y="200467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22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Amide </a:t>
            </a:r>
            <a:r>
              <a:rPr lang="en-US" sz="3200" dirty="0" err="1">
                <a:solidFill>
                  <a:schemeClr val="tx2"/>
                </a:solidFill>
              </a:rPr>
              <a:t>LoHi</a:t>
            </a:r>
            <a:r>
              <a:rPr lang="en-US" sz="3200" dirty="0">
                <a:solidFill>
                  <a:schemeClr val="tx2"/>
                </a:solidFill>
              </a:rPr>
              <a:t> Boxplots</a:t>
            </a:r>
            <a:endParaRPr lang="en-US" sz="3200" i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EFE8-2BA8-49B5-834C-B30B82E21059}"/>
              </a:ext>
            </a:extLst>
          </p:cNvPr>
          <p:cNvSpPr txBox="1"/>
          <p:nvPr/>
        </p:nvSpPr>
        <p:spPr>
          <a:xfrm>
            <a:off x="1629716" y="1113953"/>
            <a:ext cx="2963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Lowest point 255.6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C0F18-8E6A-4CE9-934B-A937642E50A4}"/>
              </a:ext>
            </a:extLst>
          </p:cNvPr>
          <p:cNvSpPr txBox="1"/>
          <p:nvPr/>
        </p:nvSpPr>
        <p:spPr>
          <a:xfrm>
            <a:off x="7562777" y="1206173"/>
            <a:ext cx="3035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 point 968.9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C944A-0E38-46D6-963A-B22D2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00" y="2004677"/>
            <a:ext cx="5715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408FD-E86F-4F29-BFCC-824EB96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002" y="200467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19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Greek </a:t>
            </a:r>
            <a:r>
              <a:rPr lang="en-US" sz="3200" dirty="0" err="1">
                <a:solidFill>
                  <a:schemeClr val="tx2"/>
                </a:solidFill>
              </a:rPr>
              <a:t>LoHi</a:t>
            </a:r>
            <a:r>
              <a:rPr lang="en-US" sz="3200" dirty="0">
                <a:solidFill>
                  <a:schemeClr val="tx2"/>
                </a:solidFill>
              </a:rPr>
              <a:t> Boxplots</a:t>
            </a:r>
            <a:endParaRPr lang="en-US" sz="3200" i="1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EFEFE8-2BA8-49B5-834C-B30B82E21059}"/>
              </a:ext>
            </a:extLst>
          </p:cNvPr>
          <p:cNvSpPr txBox="1"/>
          <p:nvPr/>
        </p:nvSpPr>
        <p:spPr>
          <a:xfrm>
            <a:off x="1721087" y="1113953"/>
            <a:ext cx="2780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Lowest point 32.5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C0F18-8E6A-4CE9-934B-A937642E50A4}"/>
              </a:ext>
            </a:extLst>
          </p:cNvPr>
          <p:cNvSpPr txBox="1"/>
          <p:nvPr/>
        </p:nvSpPr>
        <p:spPr>
          <a:xfrm>
            <a:off x="7562777" y="1206173"/>
            <a:ext cx="3035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Highest point 910.2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C944A-0E38-46D6-963A-B22D2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000" y="2004677"/>
            <a:ext cx="5715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408FD-E86F-4F29-BFCC-824EB96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00" y="200467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67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Amide Williams plots</a:t>
            </a:r>
            <a:endParaRPr lang="en-US" sz="3200" i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C944A-0E38-46D6-963A-B22D2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00" y="2004677"/>
            <a:ext cx="5715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408FD-E86F-4F29-BFCC-824EB96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002" y="200467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75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Greek Williams plots</a:t>
            </a:r>
            <a:endParaRPr lang="en-US" sz="3200" i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C944A-0E38-46D6-963A-B22D2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00" y="2004677"/>
            <a:ext cx="5715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408FD-E86F-4F29-BFCC-824EB96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002" y="200467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34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PCA</a:t>
            </a:r>
            <a:endParaRPr lang="en-US" sz="3200" i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C944A-0E38-46D6-963A-B22D2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00" y="2004677"/>
            <a:ext cx="5715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408FD-E86F-4F29-BFCC-824EB96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002" y="2004677"/>
            <a:ext cx="5715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8AE6A-AFDF-4888-9693-7E770C379AC0}"/>
              </a:ext>
            </a:extLst>
          </p:cNvPr>
          <p:cNvSpPr txBox="1"/>
          <p:nvPr/>
        </p:nvSpPr>
        <p:spPr>
          <a:xfrm>
            <a:off x="2545300" y="1113953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Amide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DFD3A-0351-42F2-B5BA-5538E511AE64}"/>
              </a:ext>
            </a:extLst>
          </p:cNvPr>
          <p:cNvSpPr txBox="1"/>
          <p:nvPr/>
        </p:nvSpPr>
        <p:spPr>
          <a:xfrm>
            <a:off x="8555326" y="1113953"/>
            <a:ext cx="1050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Greek</a:t>
            </a:r>
          </a:p>
        </p:txBody>
      </p:sp>
    </p:spTree>
    <p:extLst>
      <p:ext uri="{BB962C8B-B14F-4D97-AF65-F5344CB8AC3E}">
        <p14:creationId xmlns:p14="http://schemas.microsoft.com/office/powerpoint/2010/main" val="223628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6DD1C03-6C19-408D-8407-1243F8586F95}"/>
              </a:ext>
            </a:extLst>
          </p:cNvPr>
          <p:cNvSpPr/>
          <p:nvPr/>
        </p:nvSpPr>
        <p:spPr>
          <a:xfrm>
            <a:off x="4175435" y="4654649"/>
            <a:ext cx="2872603" cy="727948"/>
          </a:xfrm>
          <a:prstGeom prst="rect">
            <a:avLst/>
          </a:prstGeom>
          <a:solidFill>
            <a:srgbClr val="EE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92F730-2BCE-4D25-AD53-3E488581D077}"/>
              </a:ext>
            </a:extLst>
          </p:cNvPr>
          <p:cNvSpPr/>
          <p:nvPr/>
        </p:nvSpPr>
        <p:spPr>
          <a:xfrm>
            <a:off x="498204" y="4660280"/>
            <a:ext cx="3210712" cy="727948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DBC1E-50F3-4935-A1D4-07546EB105C0}"/>
              </a:ext>
            </a:extLst>
          </p:cNvPr>
          <p:cNvSpPr/>
          <p:nvPr/>
        </p:nvSpPr>
        <p:spPr>
          <a:xfrm>
            <a:off x="3736321" y="5612705"/>
            <a:ext cx="3846536" cy="8333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Descriptors acquisition - Selection of descriptors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067EC-AE40-46D9-8E21-B113D099B326}"/>
              </a:ext>
            </a:extLst>
          </p:cNvPr>
          <p:cNvSpPr txBox="1"/>
          <p:nvPr/>
        </p:nvSpPr>
        <p:spPr>
          <a:xfrm>
            <a:off x="498204" y="4791669"/>
            <a:ext cx="3210712" cy="461665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2756 descriptors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55244-0523-418D-BD9A-3FD9A365E109}"/>
              </a:ext>
            </a:extLst>
          </p:cNvPr>
          <p:cNvSpPr txBox="1"/>
          <p:nvPr/>
        </p:nvSpPr>
        <p:spPr>
          <a:xfrm>
            <a:off x="3998914" y="946594"/>
            <a:ext cx="3210711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3-fold descriptor calculation for the Amide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0ACE6-FF35-4273-B7E7-D3DDEAA7975E}"/>
              </a:ext>
            </a:extLst>
          </p:cNvPr>
          <p:cNvSpPr txBox="1"/>
          <p:nvPr/>
        </p:nvSpPr>
        <p:spPr>
          <a:xfrm>
            <a:off x="556665" y="1463737"/>
            <a:ext cx="3114927" cy="163121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dirty="0"/>
              <a:t>PaDEL is a tool to calculate: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1D descriptors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2D descriptors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3D descriptors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PubChem fingerprints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FDF48CB-281D-4261-AA71-9BF8633FE892}"/>
              </a:ext>
            </a:extLst>
          </p:cNvPr>
          <p:cNvSpPr/>
          <p:nvPr/>
        </p:nvSpPr>
        <p:spPr>
          <a:xfrm rot="5400000">
            <a:off x="1466730" y="3598032"/>
            <a:ext cx="1294793" cy="59715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79E264-A656-4476-870F-B5DA18CEA2B0}"/>
              </a:ext>
            </a:extLst>
          </p:cNvPr>
          <p:cNvSpPr txBox="1"/>
          <p:nvPr/>
        </p:nvSpPr>
        <p:spPr>
          <a:xfrm>
            <a:off x="3998913" y="2461715"/>
            <a:ext cx="3210711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High variation between the different calculations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BCFEB3-9534-4911-B188-D703B49BBDDC}"/>
              </a:ext>
            </a:extLst>
          </p:cNvPr>
          <p:cNvSpPr/>
          <p:nvPr/>
        </p:nvSpPr>
        <p:spPr>
          <a:xfrm>
            <a:off x="8238928" y="4674746"/>
            <a:ext cx="2941451" cy="727948"/>
          </a:xfrm>
          <a:prstGeom prst="rect">
            <a:avLst/>
          </a:prstGeom>
          <a:solidFill>
            <a:srgbClr val="EE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79688F-A844-4D32-BE8D-276415DA0F89}"/>
              </a:ext>
            </a:extLst>
          </p:cNvPr>
          <p:cNvSpPr/>
          <p:nvPr/>
        </p:nvSpPr>
        <p:spPr>
          <a:xfrm rot="5400000">
            <a:off x="5250325" y="1756499"/>
            <a:ext cx="707887" cy="59715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56E0C2-9C89-418B-83EA-DFE9E6CE850A}"/>
              </a:ext>
            </a:extLst>
          </p:cNvPr>
          <p:cNvSpPr txBox="1"/>
          <p:nvPr/>
        </p:nvSpPr>
        <p:spPr>
          <a:xfrm>
            <a:off x="7907552" y="5744479"/>
            <a:ext cx="3721513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u="sng" dirty="0"/>
              <a:t>Normalization</a:t>
            </a:r>
          </a:p>
          <a:p>
            <a:pPr algn="ctr"/>
            <a:r>
              <a:rPr lang="en-US" sz="2000" dirty="0"/>
              <a:t>For descriptors with values &gt;1000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5E540F-6C49-4036-A764-8A52B46613F6}"/>
              </a:ext>
            </a:extLst>
          </p:cNvPr>
          <p:cNvSpPr/>
          <p:nvPr/>
        </p:nvSpPr>
        <p:spPr>
          <a:xfrm rot="5400000">
            <a:off x="4985481" y="3626643"/>
            <a:ext cx="1237574" cy="59715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CCF94-0C39-4F74-A724-B942D459DD81}"/>
              </a:ext>
            </a:extLst>
          </p:cNvPr>
          <p:cNvSpPr txBox="1"/>
          <p:nvPr/>
        </p:nvSpPr>
        <p:spPr>
          <a:xfrm>
            <a:off x="4175435" y="4787038"/>
            <a:ext cx="287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559 descriptors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E2750C-0529-4E41-9F5A-2702EF51BFF1}"/>
              </a:ext>
            </a:extLst>
          </p:cNvPr>
          <p:cNvSpPr txBox="1"/>
          <p:nvPr/>
        </p:nvSpPr>
        <p:spPr>
          <a:xfrm>
            <a:off x="8238928" y="4807134"/>
            <a:ext cx="294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US" dirty="0"/>
              <a:t>99 descriptors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CAA2E1-8EF2-4D5E-AEEB-AF22D507D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945" y="828603"/>
            <a:ext cx="4051416" cy="273041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0238B2-2B22-4AE3-9F6E-3BA5BCE45FCA}"/>
              </a:ext>
            </a:extLst>
          </p:cNvPr>
          <p:cNvSpPr/>
          <p:nvPr/>
        </p:nvSpPr>
        <p:spPr>
          <a:xfrm rot="5400000">
            <a:off x="9248837" y="3797944"/>
            <a:ext cx="894969" cy="597159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1B27AB-A8C4-422D-A68C-36C87AD5D20F}"/>
              </a:ext>
            </a:extLst>
          </p:cNvPr>
          <p:cNvSpPr txBox="1"/>
          <p:nvPr/>
        </p:nvSpPr>
        <p:spPr>
          <a:xfrm>
            <a:off x="4371898" y="5735148"/>
            <a:ext cx="3086697" cy="584775"/>
          </a:xfrm>
          <a:prstGeom prst="rect">
            <a:avLst/>
          </a:prstGeom>
          <a:solidFill>
            <a:srgbClr val="B4C7E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2098 descriptors</a:t>
            </a:r>
          </a:p>
        </p:txBody>
      </p:sp>
      <p:sp>
        <p:nvSpPr>
          <p:cNvPr id="3" name="Equals 2">
            <a:extLst>
              <a:ext uri="{FF2B5EF4-FFF2-40B4-BE49-F238E27FC236}">
                <a16:creationId xmlns:a16="http://schemas.microsoft.com/office/drawing/2014/main" id="{E67133E2-8C88-4AB7-8289-5CB4DC263C3F}"/>
              </a:ext>
            </a:extLst>
          </p:cNvPr>
          <p:cNvSpPr/>
          <p:nvPr/>
        </p:nvSpPr>
        <p:spPr>
          <a:xfrm>
            <a:off x="3736321" y="5744479"/>
            <a:ext cx="545836" cy="54583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C9D59D-1A7D-4DEF-888B-338F8475C039}"/>
              </a:ext>
            </a:extLst>
          </p:cNvPr>
          <p:cNvSpPr txBox="1"/>
          <p:nvPr/>
        </p:nvSpPr>
        <p:spPr>
          <a:xfrm>
            <a:off x="370784" y="5735148"/>
            <a:ext cx="2923259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Same descriptor selection for the Greek dataset</a:t>
            </a:r>
          </a:p>
        </p:txBody>
      </p:sp>
    </p:spTree>
    <p:extLst>
      <p:ext uri="{BB962C8B-B14F-4D97-AF65-F5344CB8AC3E}">
        <p14:creationId xmlns:p14="http://schemas.microsoft.com/office/powerpoint/2010/main" val="384139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  <p:bldP spid="9" grpId="0" animBg="1"/>
      <p:bldP spid="13" grpId="0" animBg="1"/>
      <p:bldP spid="25" grpId="0" animBg="1"/>
      <p:bldP spid="16" grpId="0" animBg="1"/>
      <p:bldP spid="17" grpId="0" animBg="1"/>
      <p:bldP spid="14" grpId="0" animBg="1"/>
      <p:bldP spid="18" grpId="0"/>
      <p:bldP spid="19" grpId="0"/>
      <p:bldP spid="21" grpId="0" animBg="1"/>
      <p:bldP spid="22" grpId="0" animBg="1"/>
      <p:bldP spid="3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Covariance matrix heatmap</a:t>
            </a:r>
            <a:endParaRPr lang="en-US" sz="3200" i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C944A-0E38-46D6-963A-B22D2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00" y="2004677"/>
            <a:ext cx="5715000" cy="381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408FD-E86F-4F29-BFCC-824EB96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002" y="2004677"/>
            <a:ext cx="5715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8AE6A-AFDF-4888-9693-7E770C379AC0}"/>
              </a:ext>
            </a:extLst>
          </p:cNvPr>
          <p:cNvSpPr txBox="1"/>
          <p:nvPr/>
        </p:nvSpPr>
        <p:spPr>
          <a:xfrm>
            <a:off x="2545300" y="1113953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Amide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DFD3A-0351-42F2-B5BA-5538E511AE64}"/>
              </a:ext>
            </a:extLst>
          </p:cNvPr>
          <p:cNvSpPr txBox="1"/>
          <p:nvPr/>
        </p:nvSpPr>
        <p:spPr>
          <a:xfrm>
            <a:off x="8555326" y="1113953"/>
            <a:ext cx="1050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Greek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2304DB-4F31-4E5F-B861-042AB4639FA0}"/>
              </a:ext>
            </a:extLst>
          </p:cNvPr>
          <p:cNvSpPr txBox="1"/>
          <p:nvPr/>
        </p:nvSpPr>
        <p:spPr>
          <a:xfrm>
            <a:off x="328876" y="6179736"/>
            <a:ext cx="11534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[1,1] value made equal to zero, so as for the heatmap to be visible for the rest of the values</a:t>
            </a:r>
          </a:p>
        </p:txBody>
      </p:sp>
    </p:spTree>
    <p:extLst>
      <p:ext uri="{BB962C8B-B14F-4D97-AF65-F5344CB8AC3E}">
        <p14:creationId xmlns:p14="http://schemas.microsoft.com/office/powerpoint/2010/main" val="3187383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Regions of acceptance – RTI range</a:t>
            </a:r>
            <a:endParaRPr lang="en-US" sz="3200" i="1" dirty="0">
              <a:solidFill>
                <a:schemeClr val="tx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C944A-0E38-46D6-963A-B22D247AF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000" y="2004677"/>
            <a:ext cx="5715000" cy="3809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408FD-E86F-4F29-BFCC-824EB9695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002" y="2004677"/>
            <a:ext cx="5715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B8AE6A-AFDF-4888-9693-7E770C379AC0}"/>
              </a:ext>
            </a:extLst>
          </p:cNvPr>
          <p:cNvSpPr txBox="1"/>
          <p:nvPr/>
        </p:nvSpPr>
        <p:spPr>
          <a:xfrm>
            <a:off x="2545300" y="1113953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Amide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DFD3A-0351-42F2-B5BA-5538E511AE64}"/>
              </a:ext>
            </a:extLst>
          </p:cNvPr>
          <p:cNvSpPr txBox="1"/>
          <p:nvPr/>
        </p:nvSpPr>
        <p:spPr>
          <a:xfrm>
            <a:off x="8555326" y="1113953"/>
            <a:ext cx="1050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Greek</a:t>
            </a:r>
          </a:p>
        </p:txBody>
      </p:sp>
    </p:spTree>
    <p:extLst>
      <p:ext uri="{BB962C8B-B14F-4D97-AF65-F5344CB8AC3E}">
        <p14:creationId xmlns:p14="http://schemas.microsoft.com/office/powerpoint/2010/main" val="2295614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Summary of the datasets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4A6AB5-DBF4-47E2-8B95-B97C0EA37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71" y="1652447"/>
            <a:ext cx="5715000" cy="3899268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B26EF66-3D13-4F1C-89F0-DAFA83199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1" y="1652447"/>
            <a:ext cx="5715000" cy="38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2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Summary of the 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C7D1E-33EE-40C2-91F1-7C8354085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715" y="1684735"/>
            <a:ext cx="5715000" cy="381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FC9E44-773E-450E-8AFE-06FD9532E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687116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8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Regression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C2745-F37D-4290-80C6-08D2181587D5}"/>
              </a:ext>
            </a:extLst>
          </p:cNvPr>
          <p:cNvSpPr txBox="1"/>
          <p:nvPr/>
        </p:nvSpPr>
        <p:spPr>
          <a:xfrm>
            <a:off x="3866319" y="1184988"/>
            <a:ext cx="44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Random forest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4860D-8DD7-4F95-BD1F-6FF85EC970BA}"/>
              </a:ext>
            </a:extLst>
          </p:cNvPr>
          <p:cNvSpPr txBox="1"/>
          <p:nvPr/>
        </p:nvSpPr>
        <p:spPr>
          <a:xfrm>
            <a:off x="4823793" y="3554562"/>
            <a:ext cx="254441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Maximum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DE8F5D-18A9-4150-8D57-3C33072A22F1}"/>
              </a:ext>
            </a:extLst>
          </p:cNvPr>
          <p:cNvCxnSpPr>
            <a:cxnSpLocks/>
          </p:cNvCxnSpPr>
          <p:nvPr/>
        </p:nvCxnSpPr>
        <p:spPr>
          <a:xfrm>
            <a:off x="2219131" y="1960880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A9B79F-0B6C-46B8-BC86-69C0454B9F89}"/>
              </a:ext>
            </a:extLst>
          </p:cNvPr>
          <p:cNvCxnSpPr>
            <a:cxnSpLocks/>
          </p:cNvCxnSpPr>
          <p:nvPr/>
        </p:nvCxnSpPr>
        <p:spPr>
          <a:xfrm>
            <a:off x="2219131" y="3216019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B52987-D617-4CC5-81E0-81659B8634FA}"/>
              </a:ext>
            </a:extLst>
          </p:cNvPr>
          <p:cNvSpPr txBox="1"/>
          <p:nvPr/>
        </p:nvSpPr>
        <p:spPr>
          <a:xfrm>
            <a:off x="3047223" y="238380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Out-of-bag approach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AC4750-450D-460E-BA7F-231D3F050341}"/>
              </a:ext>
            </a:extLst>
          </p:cNvPr>
          <p:cNvCxnSpPr>
            <a:cxnSpLocks/>
          </p:cNvCxnSpPr>
          <p:nvPr/>
        </p:nvCxnSpPr>
        <p:spPr>
          <a:xfrm>
            <a:off x="2219131" y="4534785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788C5A-5D6C-4964-A6F2-93861EBFD9C8}"/>
              </a:ext>
            </a:extLst>
          </p:cNvPr>
          <p:cNvSpPr txBox="1"/>
          <p:nvPr/>
        </p:nvSpPr>
        <p:spPr>
          <a:xfrm>
            <a:off x="4337442" y="4669727"/>
            <a:ext cx="351711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Number of trees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Minimum samples per leaf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FA090AE0-506B-4117-A903-C69E9944BA90}"/>
              </a:ext>
            </a:extLst>
          </p:cNvPr>
          <p:cNvSpPr/>
          <p:nvPr/>
        </p:nvSpPr>
        <p:spPr>
          <a:xfrm>
            <a:off x="8246585" y="2013580"/>
            <a:ext cx="2015533" cy="1606361"/>
          </a:xfrm>
          <a:prstGeom prst="foldedCorner">
            <a:avLst>
              <a:gd name="adj" fmla="val 2397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Used to provide an error estimate of the model</a:t>
            </a:r>
          </a:p>
        </p:txBody>
      </p:sp>
    </p:spTree>
    <p:extLst>
      <p:ext uri="{BB962C8B-B14F-4D97-AF65-F5344CB8AC3E}">
        <p14:creationId xmlns:p14="http://schemas.microsoft.com/office/powerpoint/2010/main" val="212805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11A5987B-7F33-4175-A42B-B3BC4BE50F7F}"/>
              </a:ext>
            </a:extLst>
          </p:cNvPr>
          <p:cNvSpPr/>
          <p:nvPr/>
        </p:nvSpPr>
        <p:spPr>
          <a:xfrm>
            <a:off x="2694490" y="3554562"/>
            <a:ext cx="6803021" cy="734140"/>
          </a:xfrm>
          <a:prstGeom prst="leftRightArrow">
            <a:avLst>
              <a:gd name="adj1" fmla="val 72877"/>
              <a:gd name="adj2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Regression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C2745-F37D-4290-80C6-08D2181587D5}"/>
              </a:ext>
            </a:extLst>
          </p:cNvPr>
          <p:cNvSpPr txBox="1"/>
          <p:nvPr/>
        </p:nvSpPr>
        <p:spPr>
          <a:xfrm>
            <a:off x="3866319" y="1184988"/>
            <a:ext cx="44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Random forest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4860D-8DD7-4F95-BD1F-6FF85EC970BA}"/>
              </a:ext>
            </a:extLst>
          </p:cNvPr>
          <p:cNvSpPr txBox="1"/>
          <p:nvPr/>
        </p:nvSpPr>
        <p:spPr>
          <a:xfrm>
            <a:off x="4823793" y="3554562"/>
            <a:ext cx="254441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Maximum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DE8F5D-18A9-4150-8D57-3C33072A22F1}"/>
              </a:ext>
            </a:extLst>
          </p:cNvPr>
          <p:cNvCxnSpPr>
            <a:cxnSpLocks/>
          </p:cNvCxnSpPr>
          <p:nvPr/>
        </p:nvCxnSpPr>
        <p:spPr>
          <a:xfrm>
            <a:off x="2219131" y="1960880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A9B79F-0B6C-46B8-BC86-69C0454B9F89}"/>
              </a:ext>
            </a:extLst>
          </p:cNvPr>
          <p:cNvCxnSpPr>
            <a:cxnSpLocks/>
          </p:cNvCxnSpPr>
          <p:nvPr/>
        </p:nvCxnSpPr>
        <p:spPr>
          <a:xfrm>
            <a:off x="2219131" y="3216019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B52987-D617-4CC5-81E0-81659B8634FA}"/>
              </a:ext>
            </a:extLst>
          </p:cNvPr>
          <p:cNvSpPr txBox="1"/>
          <p:nvPr/>
        </p:nvSpPr>
        <p:spPr>
          <a:xfrm>
            <a:off x="3047223" y="238380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Out-of-bag approach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AC4750-450D-460E-BA7F-231D3F050341}"/>
              </a:ext>
            </a:extLst>
          </p:cNvPr>
          <p:cNvCxnSpPr>
            <a:cxnSpLocks/>
          </p:cNvCxnSpPr>
          <p:nvPr/>
        </p:nvCxnSpPr>
        <p:spPr>
          <a:xfrm>
            <a:off x="2219131" y="4534785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788C5A-5D6C-4964-A6F2-93861EBFD9C8}"/>
              </a:ext>
            </a:extLst>
          </p:cNvPr>
          <p:cNvSpPr txBox="1"/>
          <p:nvPr/>
        </p:nvSpPr>
        <p:spPr>
          <a:xfrm>
            <a:off x="4337442" y="4669727"/>
            <a:ext cx="3517117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Number of trees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Minimum samples per leaf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84027E-BDFA-44F8-A634-099F4BC71550}"/>
              </a:ext>
            </a:extLst>
          </p:cNvPr>
          <p:cNvSpPr txBox="1"/>
          <p:nvPr/>
        </p:nvSpPr>
        <p:spPr>
          <a:xfrm rot="20995443">
            <a:off x="3078701" y="3703389"/>
            <a:ext cx="112082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rtlCol="0">
            <a:spAutoFit/>
          </a:bodyPr>
          <a:lstStyle/>
          <a:p>
            <a:r>
              <a:rPr lang="en-US" sz="2000" dirty="0"/>
              <a:t>Classifier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A21D77-0012-4136-8F74-0B5E0B0ECC77}"/>
              </a:ext>
            </a:extLst>
          </p:cNvPr>
          <p:cNvSpPr txBox="1"/>
          <p:nvPr/>
        </p:nvSpPr>
        <p:spPr>
          <a:xfrm rot="21068420">
            <a:off x="7756236" y="3699603"/>
            <a:ext cx="131330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rtlCol="0">
            <a:spAutoFit/>
          </a:bodyPr>
          <a:lstStyle/>
          <a:p>
            <a:r>
              <a:rPr lang="en-US" sz="2000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8D15E2-FB49-4416-8AE0-85903B8A7417}"/>
                  </a:ext>
                </a:extLst>
              </p:cNvPr>
              <p:cNvSpPr txBox="1"/>
              <p:nvPr/>
            </p:nvSpPr>
            <p:spPr>
              <a:xfrm>
                <a:off x="0" y="3695735"/>
                <a:ext cx="2732865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𝑑𝑒𝑠𝑐𝑟𝑖𝑝𝑡𝑜𝑟𝑠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8D15E2-FB49-4416-8AE0-85903B8A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95735"/>
                <a:ext cx="2732865" cy="427746"/>
              </a:xfrm>
              <a:prstGeom prst="rect">
                <a:avLst/>
              </a:prstGeom>
              <a:blipFill>
                <a:blip r:embed="rId2"/>
                <a:stretch>
                  <a:fillRect r="-44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52CAE8-D6CB-4785-A714-DCF3A545A06A}"/>
                  </a:ext>
                </a:extLst>
              </p:cNvPr>
              <p:cNvSpPr txBox="1"/>
              <p:nvPr/>
            </p:nvSpPr>
            <p:spPr>
              <a:xfrm>
                <a:off x="9539498" y="3695735"/>
                <a:ext cx="243226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𝑑𝑒𝑠𝑐𝑟𝑖𝑝𝑡𝑜𝑟𝑠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52CAE8-D6CB-4785-A714-DCF3A545A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498" y="3695735"/>
                <a:ext cx="2432269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48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11A5987B-7F33-4175-A42B-B3BC4BE50F7F}"/>
              </a:ext>
            </a:extLst>
          </p:cNvPr>
          <p:cNvSpPr/>
          <p:nvPr/>
        </p:nvSpPr>
        <p:spPr>
          <a:xfrm>
            <a:off x="2694490" y="2266935"/>
            <a:ext cx="6803021" cy="734140"/>
          </a:xfrm>
          <a:prstGeom prst="leftRightArrow">
            <a:avLst>
              <a:gd name="adj1" fmla="val 72877"/>
              <a:gd name="adj2" fmla="val 50000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Regression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C2745-F37D-4290-80C6-08D2181587D5}"/>
              </a:ext>
            </a:extLst>
          </p:cNvPr>
          <p:cNvSpPr txBox="1"/>
          <p:nvPr/>
        </p:nvSpPr>
        <p:spPr>
          <a:xfrm>
            <a:off x="3866319" y="1184988"/>
            <a:ext cx="44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Random forest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4860D-8DD7-4F95-BD1F-6FF85EC970BA}"/>
              </a:ext>
            </a:extLst>
          </p:cNvPr>
          <p:cNvSpPr txBox="1"/>
          <p:nvPr/>
        </p:nvSpPr>
        <p:spPr>
          <a:xfrm>
            <a:off x="4823793" y="2266935"/>
            <a:ext cx="254441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Maximum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DE8F5D-18A9-4150-8D57-3C33072A22F1}"/>
              </a:ext>
            </a:extLst>
          </p:cNvPr>
          <p:cNvCxnSpPr>
            <a:cxnSpLocks/>
          </p:cNvCxnSpPr>
          <p:nvPr/>
        </p:nvCxnSpPr>
        <p:spPr>
          <a:xfrm>
            <a:off x="2219131" y="1960880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84027E-BDFA-44F8-A634-099F4BC71550}"/>
              </a:ext>
            </a:extLst>
          </p:cNvPr>
          <p:cNvSpPr txBox="1"/>
          <p:nvPr/>
        </p:nvSpPr>
        <p:spPr>
          <a:xfrm rot="20995443">
            <a:off x="3078701" y="2415762"/>
            <a:ext cx="112082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rtlCol="0">
            <a:spAutoFit/>
          </a:bodyPr>
          <a:lstStyle/>
          <a:p>
            <a:r>
              <a:rPr lang="en-US" sz="2000" dirty="0"/>
              <a:t>Classifier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A21D77-0012-4136-8F74-0B5E0B0ECC77}"/>
              </a:ext>
            </a:extLst>
          </p:cNvPr>
          <p:cNvSpPr txBox="1"/>
          <p:nvPr/>
        </p:nvSpPr>
        <p:spPr>
          <a:xfrm rot="21068420">
            <a:off x="7756236" y="2411976"/>
            <a:ext cx="131330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49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wrap="none" rtlCol="0">
            <a:spAutoFit/>
          </a:bodyPr>
          <a:lstStyle/>
          <a:p>
            <a:r>
              <a:rPr lang="en-US" sz="2000" dirty="0"/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8D15E2-FB49-4416-8AE0-85903B8A7417}"/>
                  </a:ext>
                </a:extLst>
              </p:cNvPr>
              <p:cNvSpPr txBox="1"/>
              <p:nvPr/>
            </p:nvSpPr>
            <p:spPr>
              <a:xfrm>
                <a:off x="0" y="2408108"/>
                <a:ext cx="2732865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𝑑𝑒𝑠𝑐𝑟𝑖𝑝𝑡𝑜𝑟𝑠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8D15E2-FB49-4416-8AE0-85903B8A7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08108"/>
                <a:ext cx="2732865" cy="427746"/>
              </a:xfrm>
              <a:prstGeom prst="rect">
                <a:avLst/>
              </a:prstGeom>
              <a:blipFill>
                <a:blip r:embed="rId2"/>
                <a:stretch>
                  <a:fillRect r="-44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52CAE8-D6CB-4785-A714-DCF3A545A06A}"/>
                  </a:ext>
                </a:extLst>
              </p:cNvPr>
              <p:cNvSpPr txBox="1"/>
              <p:nvPr/>
            </p:nvSpPr>
            <p:spPr>
              <a:xfrm>
                <a:off x="9539498" y="2408108"/>
                <a:ext cx="2432269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𝑑𝑒𝑠𝑐𝑟𝑖𝑝𝑡𝑜𝑟𝑠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52CAE8-D6CB-4785-A714-DCF3A545A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498" y="2408108"/>
                <a:ext cx="2432269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9E627835-B8D1-43D9-9F1F-BE1B89C0B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21" y="2984194"/>
            <a:ext cx="5858400" cy="3905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36DF9E-7D9A-4742-888A-BCF125A94EDA}"/>
              </a:ext>
            </a:extLst>
          </p:cNvPr>
          <p:cNvSpPr/>
          <p:nvPr/>
        </p:nvSpPr>
        <p:spPr>
          <a:xfrm>
            <a:off x="7249886" y="3778898"/>
            <a:ext cx="214604" cy="205273"/>
          </a:xfrm>
          <a:prstGeom prst="ellipse">
            <a:avLst/>
          </a:prstGeom>
          <a:solidFill>
            <a:srgbClr val="FFD96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60CDBB-680F-49C6-BE5B-1E961B727094}"/>
              </a:ext>
            </a:extLst>
          </p:cNvPr>
          <p:cNvCxnSpPr>
            <a:cxnSpLocks/>
          </p:cNvCxnSpPr>
          <p:nvPr/>
        </p:nvCxnSpPr>
        <p:spPr>
          <a:xfrm flipH="1">
            <a:off x="7539135" y="2856007"/>
            <a:ext cx="2000363" cy="9228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749DA0-CEA8-47DE-9658-D991F3EC6BA3}"/>
              </a:ext>
            </a:extLst>
          </p:cNvPr>
          <p:cNvCxnSpPr>
            <a:cxnSpLocks/>
          </p:cNvCxnSpPr>
          <p:nvPr/>
        </p:nvCxnSpPr>
        <p:spPr>
          <a:xfrm>
            <a:off x="1606090" y="2835854"/>
            <a:ext cx="2469167" cy="3089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BD8468E-B801-477F-9BB8-EB747E8DD32C}"/>
              </a:ext>
            </a:extLst>
          </p:cNvPr>
          <p:cNvSpPr/>
          <p:nvPr/>
        </p:nvSpPr>
        <p:spPr>
          <a:xfrm>
            <a:off x="4090584" y="5952931"/>
            <a:ext cx="214604" cy="205273"/>
          </a:xfrm>
          <a:prstGeom prst="ellipse">
            <a:avLst/>
          </a:prstGeom>
          <a:solidFill>
            <a:srgbClr val="FFD96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7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AF59DB-4F9D-47B1-A0E4-86FCD58D7CF5}"/>
              </a:ext>
            </a:extLst>
          </p:cNvPr>
          <p:cNvSpPr/>
          <p:nvPr/>
        </p:nvSpPr>
        <p:spPr>
          <a:xfrm>
            <a:off x="0" y="0"/>
            <a:ext cx="12192000" cy="746449"/>
          </a:xfrm>
          <a:prstGeom prst="rect">
            <a:avLst/>
          </a:prstGeom>
          <a:pattFill prst="pct7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Regression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C2745-F37D-4290-80C6-08D2181587D5}"/>
              </a:ext>
            </a:extLst>
          </p:cNvPr>
          <p:cNvSpPr txBox="1"/>
          <p:nvPr/>
        </p:nvSpPr>
        <p:spPr>
          <a:xfrm>
            <a:off x="3866319" y="1184988"/>
            <a:ext cx="4459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Random forest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4860D-8DD7-4F95-BD1F-6FF85EC970BA}"/>
              </a:ext>
            </a:extLst>
          </p:cNvPr>
          <p:cNvSpPr txBox="1"/>
          <p:nvPr/>
        </p:nvSpPr>
        <p:spPr>
          <a:xfrm>
            <a:off x="4823793" y="3554562"/>
            <a:ext cx="254441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Maximum features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DE8F5D-18A9-4150-8D57-3C33072A22F1}"/>
              </a:ext>
            </a:extLst>
          </p:cNvPr>
          <p:cNvCxnSpPr>
            <a:cxnSpLocks/>
          </p:cNvCxnSpPr>
          <p:nvPr/>
        </p:nvCxnSpPr>
        <p:spPr>
          <a:xfrm>
            <a:off x="2219131" y="1960880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A9B79F-0B6C-46B8-BC86-69C0454B9F89}"/>
              </a:ext>
            </a:extLst>
          </p:cNvPr>
          <p:cNvCxnSpPr>
            <a:cxnSpLocks/>
          </p:cNvCxnSpPr>
          <p:nvPr/>
        </p:nvCxnSpPr>
        <p:spPr>
          <a:xfrm>
            <a:off x="2219131" y="3216019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B52987-D617-4CC5-81E0-81659B8634FA}"/>
              </a:ext>
            </a:extLst>
          </p:cNvPr>
          <p:cNvSpPr txBox="1"/>
          <p:nvPr/>
        </p:nvSpPr>
        <p:spPr>
          <a:xfrm>
            <a:off x="3047223" y="2383804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Out-of-bag approach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AC4750-450D-460E-BA7F-231D3F050341}"/>
              </a:ext>
            </a:extLst>
          </p:cNvPr>
          <p:cNvCxnSpPr>
            <a:cxnSpLocks/>
          </p:cNvCxnSpPr>
          <p:nvPr/>
        </p:nvCxnSpPr>
        <p:spPr>
          <a:xfrm>
            <a:off x="2219131" y="4534785"/>
            <a:ext cx="7753738" cy="22041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Callout: Right Arrow 3">
            <a:extLst>
              <a:ext uri="{FF2B5EF4-FFF2-40B4-BE49-F238E27FC236}">
                <a16:creationId xmlns:a16="http://schemas.microsoft.com/office/drawing/2014/main" id="{FFB7559D-0B82-4D76-B021-6C349B19A116}"/>
              </a:ext>
            </a:extLst>
          </p:cNvPr>
          <p:cNvSpPr/>
          <p:nvPr/>
        </p:nvSpPr>
        <p:spPr>
          <a:xfrm>
            <a:off x="4012163" y="4669727"/>
            <a:ext cx="4935894" cy="1363799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4588"/>
            </a:avLst>
          </a:prstGeom>
          <a:solidFill>
            <a:srgbClr val="A9D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88C5A-5D6C-4964-A6F2-93861EBFD9C8}"/>
              </a:ext>
            </a:extLst>
          </p:cNvPr>
          <p:cNvSpPr txBox="1"/>
          <p:nvPr/>
        </p:nvSpPr>
        <p:spPr>
          <a:xfrm>
            <a:off x="4337442" y="4669727"/>
            <a:ext cx="351711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Number of trees</a:t>
            </a:r>
          </a:p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Minimum samples per leaf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2E4A0-286E-43C9-A30E-807C89BD6E2D}"/>
              </a:ext>
            </a:extLst>
          </p:cNvPr>
          <p:cNvSpPr txBox="1"/>
          <p:nvPr/>
        </p:nvSpPr>
        <p:spPr>
          <a:xfrm>
            <a:off x="9122464" y="5120793"/>
            <a:ext cx="1941557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Berlin Sans FB" panose="020E0602020502020306" pitchFamily="34" charset="0"/>
              </a:rPr>
              <a:t>Optimization!</a:t>
            </a:r>
          </a:p>
        </p:txBody>
      </p:sp>
    </p:spTree>
    <p:extLst>
      <p:ext uri="{BB962C8B-B14F-4D97-AF65-F5344CB8AC3E}">
        <p14:creationId xmlns:p14="http://schemas.microsoft.com/office/powerpoint/2010/main" val="31220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759</Words>
  <Application>Microsoft Office PowerPoint</Application>
  <PresentationFormat>Widescreen</PresentationFormat>
  <Paragraphs>253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Berlin Sans FB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nikolopoulos</dc:creator>
  <cp:lastModifiedBy>Alex Nikolopoulos</cp:lastModifiedBy>
  <cp:revision>21</cp:revision>
  <dcterms:created xsi:type="dcterms:W3CDTF">2022-05-10T08:36:09Z</dcterms:created>
  <dcterms:modified xsi:type="dcterms:W3CDTF">2022-06-14T18:30:22Z</dcterms:modified>
</cp:coreProperties>
</file>